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  <p:sldId id="268" r:id="rId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47"/>
    <p:restoredTop sz="94660"/>
  </p:normalViewPr>
  <p:slideViewPr>
    <p:cSldViewPr>
      <p:cViewPr varScale="1">
        <p:scale>
          <a:sx n="152" d="100"/>
          <a:sy n="152" d="100"/>
        </p:scale>
        <p:origin x="-68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ctrTitle"/>
          </p:nvPr>
        </p:nvSpPr>
        <p:spPr>
          <a:xfrm>
            <a:off x="2595552" y="50946"/>
            <a:ext cx="3811370" cy="507377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b="1" dirty="0"/>
              <a:t>広川町多文化共生施策</a:t>
            </a:r>
            <a:endParaRPr kumimoji="1" lang="ja-JP" altLang="en-US" b="1" dirty="0"/>
          </a:p>
        </p:txBody>
      </p:sp>
      <p:sp>
        <p:nvSpPr>
          <p:cNvPr id="1101" name="サブタイトル 2"/>
          <p:cNvSpPr>
            <a:spLocks noGrp="1"/>
          </p:cNvSpPr>
          <p:nvPr>
            <p:ph type="subTitle" idx="1"/>
          </p:nvPr>
        </p:nvSpPr>
        <p:spPr>
          <a:xfrm>
            <a:off x="180000" y="611443"/>
            <a:ext cx="8497792" cy="130971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000"/>
              <a:t>①多様性を認めあうまちづくり</a:t>
            </a:r>
            <a:endParaRPr kumimoji="1" lang="ja-JP" altLang="en-US"/>
          </a:p>
          <a:p>
            <a:endParaRPr kumimoji="1" lang="ja-JP" altLang="en-US" sz="2000"/>
          </a:p>
          <a:p>
            <a:endParaRPr kumimoji="1" lang="ja-JP" altLang="en-US" sz="1800"/>
          </a:p>
        </p:txBody>
      </p:sp>
      <p:sp>
        <p:nvSpPr>
          <p:cNvPr id="1112" name="サブタイトル 12"/>
          <p:cNvSpPr/>
          <p:nvPr/>
        </p:nvSpPr>
        <p:spPr>
          <a:xfrm>
            <a:off x="348961" y="2355823"/>
            <a:ext cx="8229600" cy="143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/>
          </a:p>
        </p:txBody>
      </p:sp>
      <p:sp>
        <p:nvSpPr>
          <p:cNvPr id="1113" name="テキスト 13"/>
          <p:cNvSpPr txBox="1"/>
          <p:nvPr/>
        </p:nvSpPr>
        <p:spPr>
          <a:xfrm>
            <a:off x="598257" y="1097468"/>
            <a:ext cx="1656930" cy="337661"/>
          </a:xfrm>
          <a:prstGeom prst="rect"/>
          <a:ln>
            <a:solidFill>
              <a:srgbClr val="FF000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kumimoji="1" lang="ja-JP" altLang="en-US" sz="1600"/>
              <a:t>交流</a:t>
            </a:r>
            <a:r>
              <a:rPr kumimoji="1" lang="ja-JP" altLang="en-US" sz="1600"/>
              <a:t>機会の</a:t>
            </a:r>
            <a:r>
              <a:rPr kumimoji="1" lang="ja-JP" altLang="en-US" sz="1600"/>
              <a:t>創出</a:t>
            </a:r>
            <a:endParaRPr lang="ja-JP" altLang="en-US"/>
          </a:p>
        </p:txBody>
      </p:sp>
      <p:sp>
        <p:nvSpPr>
          <p:cNvPr id="1114" name="テキスト 14"/>
          <p:cNvSpPr txBox="1"/>
          <p:nvPr/>
        </p:nvSpPr>
        <p:spPr>
          <a:xfrm>
            <a:off x="1647104" y="1491750"/>
            <a:ext cx="2346482" cy="337661"/>
          </a:xfrm>
          <a:prstGeom prst="rect"/>
          <a:ln>
            <a:solidFill>
              <a:srgbClr val="FF000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国際理解教育の推進</a:t>
            </a:r>
            <a:endParaRPr lang="ja-JP" altLang="en-US"/>
          </a:p>
        </p:txBody>
      </p:sp>
      <p:sp>
        <p:nvSpPr>
          <p:cNvPr id="1115" name="テキスト 15"/>
          <p:cNvSpPr txBox="1"/>
          <p:nvPr/>
        </p:nvSpPr>
        <p:spPr>
          <a:xfrm>
            <a:off x="4142626" y="1491750"/>
            <a:ext cx="2877764" cy="337661"/>
          </a:xfrm>
          <a:prstGeom prst="rect"/>
          <a:ln>
            <a:solidFill>
              <a:srgbClr val="FF000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多文化共生の意識啓発や醸成</a:t>
            </a:r>
            <a:endParaRPr lang="ja-JP" altLang="en-US"/>
          </a:p>
        </p:txBody>
      </p:sp>
      <p:sp>
        <p:nvSpPr>
          <p:cNvPr id="1116" name="テキスト 16"/>
          <p:cNvSpPr txBox="1"/>
          <p:nvPr/>
        </p:nvSpPr>
        <p:spPr>
          <a:xfrm>
            <a:off x="5730612" y="1059750"/>
            <a:ext cx="2155485" cy="337661"/>
          </a:xfrm>
          <a:prstGeom prst="rect"/>
          <a:ln>
            <a:solidFill>
              <a:srgbClr val="FF000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諸外国との交流推進</a:t>
            </a:r>
            <a:endParaRPr lang="ja-JP" altLang="en-US"/>
          </a:p>
        </p:txBody>
      </p:sp>
      <p:sp>
        <p:nvSpPr>
          <p:cNvPr id="1117" name="サブタイトル 17"/>
          <p:cNvSpPr/>
          <p:nvPr/>
        </p:nvSpPr>
        <p:spPr>
          <a:xfrm>
            <a:off x="180113" y="2067750"/>
            <a:ext cx="8499551" cy="136423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/>
              <a:t>②コミュニケーションでつながるまちづくり</a:t>
            </a:r>
            <a:endParaRPr kumimoji="1" lang="ja-JP" altLang="en-US"/>
          </a:p>
          <a:p>
            <a:endParaRPr kumimoji="1" lang="ja-JP" altLang="en-US" sz="2000"/>
          </a:p>
          <a:p>
            <a:endParaRPr kumimoji="1" lang="ja-JP" altLang="en-US" sz="1800"/>
          </a:p>
        </p:txBody>
      </p:sp>
      <p:sp>
        <p:nvSpPr>
          <p:cNvPr id="1119" name="テキスト 19"/>
          <p:cNvSpPr txBox="1"/>
          <p:nvPr/>
        </p:nvSpPr>
        <p:spPr>
          <a:xfrm>
            <a:off x="552749" y="2562729"/>
            <a:ext cx="2998501" cy="337661"/>
          </a:xfrm>
          <a:prstGeom prst="rect"/>
          <a:ln>
            <a:solidFill>
              <a:srgbClr val="0070C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やさしい日本語の普及･啓発</a:t>
            </a:r>
            <a:endParaRPr lang="ja-JP" altLang="en-US"/>
          </a:p>
        </p:txBody>
      </p:sp>
      <p:sp>
        <p:nvSpPr>
          <p:cNvPr id="1120" name="テキスト 20"/>
          <p:cNvSpPr txBox="1"/>
          <p:nvPr/>
        </p:nvSpPr>
        <p:spPr>
          <a:xfrm>
            <a:off x="4860000" y="2562729"/>
            <a:ext cx="3026097" cy="337661"/>
          </a:xfrm>
          <a:prstGeom prst="rect"/>
          <a:ln>
            <a:solidFill>
              <a:srgbClr val="0070C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地域で活躍できる環境づくり</a:t>
            </a:r>
            <a:endParaRPr lang="ja-JP" altLang="en-US"/>
          </a:p>
        </p:txBody>
      </p:sp>
      <p:sp>
        <p:nvSpPr>
          <p:cNvPr id="1121" name="テキスト 21"/>
          <p:cNvSpPr txBox="1"/>
          <p:nvPr/>
        </p:nvSpPr>
        <p:spPr>
          <a:xfrm>
            <a:off x="2193626" y="3013179"/>
            <a:ext cx="4321341" cy="337661"/>
          </a:xfrm>
          <a:prstGeom prst="rect"/>
          <a:ln>
            <a:solidFill>
              <a:srgbClr val="0070C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日本語教育によるコミュニケーションの支援</a:t>
            </a:r>
            <a:endParaRPr lang="ja-JP" altLang="en-US"/>
          </a:p>
        </p:txBody>
      </p:sp>
      <p:sp>
        <p:nvSpPr>
          <p:cNvPr id="1118" name="サブタイトル 18"/>
          <p:cNvSpPr/>
          <p:nvPr/>
        </p:nvSpPr>
        <p:spPr>
          <a:xfrm>
            <a:off x="180000" y="3606175"/>
            <a:ext cx="8499660" cy="126203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/>
              <a:t>③誰もが安心して暮らせるまちづくり</a:t>
            </a:r>
            <a:endParaRPr kumimoji="1" lang="ja-JP" altLang="en-US"/>
          </a:p>
          <a:p>
            <a:endParaRPr kumimoji="1" lang="ja-JP" altLang="en-US" sz="2000"/>
          </a:p>
          <a:p>
            <a:endParaRPr kumimoji="1" lang="ja-JP" altLang="en-US" sz="1800"/>
          </a:p>
        </p:txBody>
      </p:sp>
      <p:sp>
        <p:nvSpPr>
          <p:cNvPr id="1122" name="テキスト 22"/>
          <p:cNvSpPr txBox="1"/>
          <p:nvPr/>
        </p:nvSpPr>
        <p:spPr>
          <a:xfrm>
            <a:off x="555935" y="4019626"/>
            <a:ext cx="3275383" cy="337661"/>
          </a:xfrm>
          <a:prstGeom prst="rect"/>
          <a:ln>
            <a:solidFill>
              <a:srgbClr val="00B05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災害時における支援体制の整備</a:t>
            </a:r>
            <a:endParaRPr lang="ja-JP" altLang="en-US"/>
          </a:p>
        </p:txBody>
      </p:sp>
      <p:sp>
        <p:nvSpPr>
          <p:cNvPr id="1123" name="テキスト 23"/>
          <p:cNvSpPr txBox="1"/>
          <p:nvPr/>
        </p:nvSpPr>
        <p:spPr>
          <a:xfrm>
            <a:off x="1647017" y="4465230"/>
            <a:ext cx="2419486" cy="337661"/>
          </a:xfrm>
          <a:prstGeom prst="rect"/>
          <a:ln>
            <a:solidFill>
              <a:srgbClr val="00B05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子育てや教育環境の充実</a:t>
            </a:r>
            <a:endParaRPr lang="ja-JP" altLang="en-US"/>
          </a:p>
        </p:txBody>
      </p:sp>
      <p:sp>
        <p:nvSpPr>
          <p:cNvPr id="1124" name="テキスト 24"/>
          <p:cNvSpPr txBox="1"/>
          <p:nvPr/>
        </p:nvSpPr>
        <p:spPr>
          <a:xfrm>
            <a:off x="4142626" y="4465230"/>
            <a:ext cx="2631853" cy="337661"/>
          </a:xfrm>
          <a:prstGeom prst="rect"/>
          <a:ln>
            <a:solidFill>
              <a:srgbClr val="00B05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民間団体や事業所との連携</a:t>
            </a:r>
            <a:endParaRPr lang="ja-JP" altLang="en-US"/>
          </a:p>
        </p:txBody>
      </p:sp>
      <p:sp>
        <p:nvSpPr>
          <p:cNvPr id="1125" name="テキスト 25"/>
          <p:cNvSpPr txBox="1"/>
          <p:nvPr/>
        </p:nvSpPr>
        <p:spPr>
          <a:xfrm>
            <a:off x="5507382" y="4019626"/>
            <a:ext cx="2378715" cy="337661"/>
          </a:xfrm>
          <a:prstGeom prst="rect"/>
          <a:ln>
            <a:solidFill>
              <a:srgbClr val="00B050"/>
            </a:solidFill>
          </a:ln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/>
              <a:t>生活情報の充実と支援</a:t>
            </a: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9" name="四角形 59"/>
          <p:cNvSpPr>
            <a:spLocks noGrp="1"/>
          </p:cNvSpPr>
          <p:nvPr>
            <p:ph type="title"/>
          </p:nvPr>
        </p:nvSpPr>
        <p:spPr>
          <a:xfrm>
            <a:off x="457198" y="195750"/>
            <a:ext cx="8292317" cy="745592"/>
          </a:xfrm>
          <a:prstGeom prst="rect"/>
        </p:spPr>
        <p:txBody>
          <a:bodyPr>
            <a:normAutofit/>
          </a:bodyPr>
          <a:p>
            <a:r>
              <a:rPr kumimoji="1" lang="ja-JP" altLang="en-US" sz="3200" b="1"/>
              <a:t>特定技能所属機関へご協力いただきたいこと</a:t>
            </a:r>
            <a:endParaRPr kumimoji="1" lang="ja-JP" altLang="en-US" b="1"/>
          </a:p>
        </p:txBody>
      </p:sp>
      <p:sp>
        <p:nvSpPr>
          <p:cNvPr id="1163" name="テキスト 63"/>
          <p:cNvSpPr txBox="1"/>
          <p:nvPr/>
        </p:nvSpPr>
        <p:spPr>
          <a:xfrm>
            <a:off x="756002" y="1419750"/>
            <a:ext cx="7920000" cy="368439"/>
          </a:xfrm>
          <a:prstGeom prst="rect"/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/>
              <a:t>・外国人が居住する行政区行事への外国人の参加協力</a:t>
            </a:r>
            <a:endParaRPr lang="ja-JP" altLang="en-US"/>
          </a:p>
        </p:txBody>
      </p:sp>
      <p:sp>
        <p:nvSpPr>
          <p:cNvPr id="1164" name="テキスト 64"/>
          <p:cNvSpPr txBox="1"/>
          <p:nvPr/>
        </p:nvSpPr>
        <p:spPr>
          <a:xfrm>
            <a:off x="756000" y="987750"/>
            <a:ext cx="7920000" cy="368439"/>
          </a:xfrm>
          <a:prstGeom prst="rect"/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/>
              <a:t>・町イベントへの外国人の参加協力</a:t>
            </a:r>
            <a:endParaRPr lang="ja-JP" altLang="en-US"/>
          </a:p>
        </p:txBody>
      </p:sp>
      <p:sp>
        <p:nvSpPr>
          <p:cNvPr id="1165" name="テキスト 65"/>
          <p:cNvSpPr txBox="1"/>
          <p:nvPr/>
        </p:nvSpPr>
        <p:spPr>
          <a:xfrm>
            <a:off x="756003" y="1851750"/>
            <a:ext cx="7920000" cy="368439"/>
          </a:xfrm>
          <a:prstGeom prst="rect"/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/>
              <a:t>・外国人に関する町の調査への協力</a:t>
            </a:r>
            <a:endParaRPr lang="ja-JP" altLang="en-US"/>
          </a:p>
        </p:txBody>
      </p:sp>
      <p:sp>
        <p:nvSpPr>
          <p:cNvPr id="1166" name="テキスト 66"/>
          <p:cNvSpPr txBox="1"/>
          <p:nvPr/>
        </p:nvSpPr>
        <p:spPr>
          <a:xfrm>
            <a:off x="757039" y="2283750"/>
            <a:ext cx="4245337" cy="368439"/>
          </a:xfrm>
          <a:prstGeom prst="rect"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・日本語教室開設検討への協力</a:t>
            </a:r>
            <a:endParaRPr lang="ja-JP" altLang="en-US"/>
          </a:p>
        </p:txBody>
      </p:sp>
      <p:sp>
        <p:nvSpPr>
          <p:cNvPr id="1167" name="テキスト 67"/>
          <p:cNvSpPr txBox="1"/>
          <p:nvPr/>
        </p:nvSpPr>
        <p:spPr>
          <a:xfrm>
            <a:off x="755770" y="2715750"/>
            <a:ext cx="4681015" cy="368439"/>
          </a:xfrm>
          <a:prstGeom prst="rect"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・外国人の行政手続、生活支援への協力</a:t>
            </a:r>
            <a:endParaRPr lang="ja-JP" altLang="en-US"/>
          </a:p>
        </p:txBody>
      </p:sp>
      <p:sp>
        <p:nvSpPr>
          <p:cNvPr id="1168" name="テキスト 68"/>
          <p:cNvSpPr txBox="1"/>
          <p:nvPr/>
        </p:nvSpPr>
        <p:spPr>
          <a:xfrm>
            <a:off x="755770" y="3219750"/>
            <a:ext cx="4681015" cy="368439"/>
          </a:xfrm>
          <a:prstGeom prst="rect"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・災害時における外国人支援への協力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Dynabook</Company>
  <AppVersion>5.0.2</AppVersion>
  <PresentationFormat>ユーザー設定</PresentationFormat>
  <Slides>2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那須大輔</dc:creator>
  <cp:lastModifiedBy>那須大輔</cp:lastModifiedBy>
  <dcterms:created xsi:type="dcterms:W3CDTF">2025-04-21T02:14:41Z</dcterms:created>
  <dcterms:modified xsi:type="dcterms:W3CDTF">2025-04-21T03:50:56Z</dcterms:modified>
  <cp:revision>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