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?><Relationships xmlns="http://schemas.openxmlformats.org/package/2006/relationships"><Relationship Id="rId2" Type="http://schemas.openxmlformats.org/package/2006/relationships/metadata/thumbnail" Target="docProps/thumbnail.jpeg" /><Relationship Id="rId3" Type="http://schemas.openxmlformats.org/package/2006/relationships/metadata/core-properties" Target="docProps/core.xml" /><Relationship Id="rId4" Type="http://schemas.openxmlformats.org/officeDocument/2006/relationships/extended-properties" Target="docProps/app.xml" /><Relationship Id="rId5" Type="http://schemas.openxmlformats.org/officeDocument/2006/relationships/custom-properties" Target="docProps/custom.xml" /><Relationship Id="rId1" Type="http://schemas.openxmlformats.org/officeDocument/2006/relationships/officeDocument" Target="ppt/presentation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2"/>
  </p:sldMasterIdLst>
  <p:notesMasterIdLst>
    <p:notesMasterId r:id="rId3"/>
  </p:notesMasterIdLst>
  <p:sldIdLst>
    <p:sldId id="256" r:id="rId4"/>
    <p:sldId id="268" r:id="rId5"/>
  </p:sldIdLst>
  <p:sldSz cx="9144000" cy="5143500" type="screen16x9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847"/>
    <p:restoredTop sz="94660"/>
  </p:normalViewPr>
  <p:slideViewPr>
    <p:cSldViewPr>
      <p:cViewPr varScale="1">
        <p:scale>
          <a:sx n="152" d="100"/>
          <a:sy n="152" d="100"/>
        </p:scale>
        <p:origin x="-684" y="-7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36004" cy="36004"/>
</p:viewPr>
</file>

<file path=ppt/_rels/presentation.xml.rels><?xml version="1.0" encoding="UTF-8"?><Relationships xmlns="http://schemas.openxmlformats.org/package/2006/relationships"><Relationship Id="rId1" Type="http://schemas.openxmlformats.org/officeDocument/2006/relationships/theme" Target="theme/theme1.xml" /><Relationship Id="rId2" Type="http://schemas.openxmlformats.org/officeDocument/2006/relationships/slideMaster" Target="slideMasters/slideMaster1.xml" /><Relationship Id="rId3" Type="http://schemas.openxmlformats.org/officeDocument/2006/relationships/notesMaster" Target="notesMasters/notesMaster1.xml" /><Relationship Id="rId4" Type="http://schemas.openxmlformats.org/officeDocument/2006/relationships/slide" Target="slides/slide1.xml" /><Relationship Id="rId5" Type="http://schemas.openxmlformats.org/officeDocument/2006/relationships/slide" Target="slides/slide2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ableStyles" Target="tableStyles.xml" /></Relationships>
</file>

<file path=ppt/notesMasters/_rels/notesMaster1.xml.rels><?xml version="1.0" encoding="UTF-8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3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1104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D06EA9-14B5-4F31-95CC-6AD91D20700D}" type="datetimeFigureOut">
              <a:rPr kumimoji="1" lang="ja-JP" altLang="en-US" smtClean="0"/>
              <a:t>2015/2/5</a:t>
            </a:fld>
            <a:endParaRPr kumimoji="1" lang="ja-JP" altLang="en-US"/>
          </a:p>
        </p:txBody>
      </p:sp>
      <p:sp>
        <p:nvSpPr>
          <p:cNvPr id="1105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1106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1107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1108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807EA6-0398-4990-8029-A74DB74122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タイトル 1"/>
          <p:cNvSpPr>
            <a:spLocks noGrp="1"/>
          </p:cNvSpPr>
          <p:nvPr>
            <p:ph type="ctrTitle"/>
          </p:nvPr>
        </p:nvSpPr>
        <p:spPr>
          <a:xfrm>
            <a:off x="457200" y="1239602"/>
            <a:ext cx="8229600" cy="1008112"/>
          </a:xfrm>
        </p:spPr>
        <p:txBody>
          <a:bodyPr/>
          <a:lstStyle>
            <a:lvl1pPr>
              <a:defRPr b="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32" name="サブタイトル 2"/>
          <p:cNvSpPr>
            <a:spLocks noGrp="1"/>
          </p:cNvSpPr>
          <p:nvPr>
            <p:ph type="subTitle" idx="1"/>
          </p:nvPr>
        </p:nvSpPr>
        <p:spPr>
          <a:xfrm>
            <a:off x="457200" y="2319722"/>
            <a:ext cx="8229600" cy="1728192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 dirty="0"/>
          </a:p>
        </p:txBody>
      </p:sp>
      <p:sp>
        <p:nvSpPr>
          <p:cNvPr id="1033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2015/3/10</a:t>
            </a:fld>
            <a:endParaRPr kumimoji="1" lang="ja-JP" altLang="en-US"/>
          </a:p>
        </p:txBody>
      </p:sp>
      <p:sp>
        <p:nvSpPr>
          <p:cNvPr id="1034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35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8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89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1302610"/>
            <a:ext cx="8229600" cy="3177352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 dirty="0"/>
          </a:p>
        </p:txBody>
      </p:sp>
      <p:sp>
        <p:nvSpPr>
          <p:cNvPr id="1090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2015/3/10</a:t>
            </a:fld>
            <a:endParaRPr kumimoji="1" lang="ja-JP" altLang="en-US"/>
          </a:p>
        </p:txBody>
      </p:sp>
      <p:sp>
        <p:nvSpPr>
          <p:cNvPr id="1091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92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4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273983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95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273983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 dirty="0"/>
          </a:p>
        </p:txBody>
      </p:sp>
      <p:sp>
        <p:nvSpPr>
          <p:cNvPr id="1096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2015/3/10</a:t>
            </a:fld>
            <a:endParaRPr kumimoji="1" lang="ja-JP" altLang="en-US" dirty="0"/>
          </a:p>
        </p:txBody>
      </p:sp>
      <p:sp>
        <p:nvSpPr>
          <p:cNvPr id="1097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98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7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1038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1302610"/>
            <a:ext cx="8229600" cy="3211004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1039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3E220A51-F8EA-429A-8E6F-F02BE74E28F7}" type="datetimeFigureOut">
              <a:rPr lang="ja-JP" altLang="en-US" smtClean="0"/>
              <a:pPr/>
              <a:t>2015/3/10</a:t>
            </a:fld>
            <a:endParaRPr lang="ja-JP" altLang="en-US" dirty="0"/>
          </a:p>
        </p:txBody>
      </p:sp>
      <p:sp>
        <p:nvSpPr>
          <p:cNvPr id="1040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ja-JP" altLang="en-US" dirty="0"/>
          </a:p>
        </p:txBody>
      </p:sp>
      <p:sp>
        <p:nvSpPr>
          <p:cNvPr id="1041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2C9400E4-C46D-48FA-AEA0-ED136F70A0E5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3" name="タイトル 1"/>
          <p:cNvSpPr>
            <a:spLocks noGrp="1"/>
          </p:cNvSpPr>
          <p:nvPr>
            <p:ph type="title"/>
          </p:nvPr>
        </p:nvSpPr>
        <p:spPr>
          <a:xfrm>
            <a:off x="457200" y="2211710"/>
            <a:ext cx="8229600" cy="792088"/>
          </a:xfrm>
        </p:spPr>
        <p:txBody>
          <a:bodyPr anchor="t"/>
          <a:lstStyle>
            <a:lvl1pPr algn="ctr">
              <a:defRPr sz="4000" b="0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44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888562"/>
            <a:ext cx="8229600" cy="1323148"/>
          </a:xfrm>
        </p:spPr>
        <p:txBody>
          <a:bodyPr anchor="b"/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104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2015/3/10</a:t>
            </a:fld>
            <a:endParaRPr kumimoji="1" lang="ja-JP" altLang="en-US"/>
          </a:p>
        </p:txBody>
      </p:sp>
      <p:sp>
        <p:nvSpPr>
          <p:cNvPr id="104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4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50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302611"/>
            <a:ext cx="3970784" cy="317735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 dirty="0"/>
          </a:p>
        </p:txBody>
      </p:sp>
      <p:sp>
        <p:nvSpPr>
          <p:cNvPr id="1051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80012" y="1302611"/>
            <a:ext cx="4006788" cy="317735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 dirty="0"/>
          </a:p>
        </p:txBody>
      </p:sp>
      <p:sp>
        <p:nvSpPr>
          <p:cNvPr id="1052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2015/6/24</a:t>
            </a:fld>
            <a:endParaRPr kumimoji="1" lang="ja-JP" altLang="en-US" dirty="0"/>
          </a:p>
        </p:txBody>
      </p:sp>
      <p:sp>
        <p:nvSpPr>
          <p:cNvPr id="1053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54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6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57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3970784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1058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3970784" cy="284880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 dirty="0"/>
          </a:p>
        </p:txBody>
      </p:sp>
      <p:sp>
        <p:nvSpPr>
          <p:cNvPr id="1059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716016" y="1151335"/>
            <a:ext cx="3970784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1060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716016" y="1631156"/>
            <a:ext cx="3970784" cy="284880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 dirty="0"/>
          </a:p>
        </p:txBody>
      </p:sp>
      <p:sp>
        <p:nvSpPr>
          <p:cNvPr id="1061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2015/3/10</a:t>
            </a:fld>
            <a:endParaRPr kumimoji="1" lang="ja-JP" altLang="en-US"/>
          </a:p>
        </p:txBody>
      </p:sp>
      <p:sp>
        <p:nvSpPr>
          <p:cNvPr id="1062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63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5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66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2015/3/10</a:t>
            </a:fld>
            <a:endParaRPr kumimoji="1" lang="ja-JP" altLang="en-US"/>
          </a:p>
        </p:txBody>
      </p:sp>
      <p:sp>
        <p:nvSpPr>
          <p:cNvPr id="1067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68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0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2015/3/10</a:t>
            </a:fld>
            <a:endParaRPr kumimoji="1" lang="ja-JP" altLang="en-US"/>
          </a:p>
        </p:txBody>
      </p:sp>
      <p:sp>
        <p:nvSpPr>
          <p:cNvPr id="1071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72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4" name="タイトル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>
            <a:normAutofit/>
          </a:bodyPr>
          <a:lstStyle>
            <a:lvl1pPr algn="l">
              <a:defRPr sz="24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75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635896" y="204789"/>
            <a:ext cx="4727438" cy="423175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 dirty="0"/>
          </a:p>
        </p:txBody>
      </p:sp>
      <p:sp>
        <p:nvSpPr>
          <p:cNvPr id="1076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2" y="1275606"/>
            <a:ext cx="3008312" cy="320435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1077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2015/3/10</a:t>
            </a:fld>
            <a:endParaRPr kumimoji="1" lang="ja-JP" altLang="en-US"/>
          </a:p>
        </p:txBody>
      </p:sp>
      <p:sp>
        <p:nvSpPr>
          <p:cNvPr id="1078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79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1" name="タイトル 1"/>
          <p:cNvSpPr>
            <a:spLocks noGrp="1"/>
          </p:cNvSpPr>
          <p:nvPr>
            <p:ph type="title"/>
          </p:nvPr>
        </p:nvSpPr>
        <p:spPr>
          <a:xfrm>
            <a:off x="1792288" y="3516855"/>
            <a:ext cx="5486400" cy="425054"/>
          </a:xfrm>
        </p:spPr>
        <p:txBody>
          <a:bodyPr anchor="b">
            <a:normAutofit/>
          </a:bodyPr>
          <a:lstStyle>
            <a:lvl1pPr algn="l">
              <a:defRPr sz="24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82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159482"/>
            <a:ext cx="5486400" cy="328412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1" lang="ja-JP" altLang="en-US" smtClean="0"/>
              <a:t>アイコンをクリックして図を追加</a:t>
            </a:r>
            <a:endParaRPr kumimoji="1" lang="ja-JP" altLang="en-US" dirty="0"/>
          </a:p>
        </p:txBody>
      </p:sp>
      <p:sp>
        <p:nvSpPr>
          <p:cNvPr id="1083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3975907"/>
            <a:ext cx="5486400" cy="50405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1084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2015/3/10</a:t>
            </a:fld>
            <a:endParaRPr kumimoji="1" lang="ja-JP" altLang="en-US"/>
          </a:p>
        </p:txBody>
      </p:sp>
      <p:sp>
        <p:nvSpPr>
          <p:cNvPr id="1085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86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slideLayout" Target="../slideLayouts/slideLayout2.xml" /><Relationship Id="rId3" Type="http://schemas.openxmlformats.org/officeDocument/2006/relationships/slideLayout" Target="../slideLayouts/slideLayout3.xml" /><Relationship Id="rId4" Type="http://schemas.openxmlformats.org/officeDocument/2006/relationships/slideLayout" Target="../slideLayouts/slideLayout4.xml" /><Relationship Id="rId5" Type="http://schemas.openxmlformats.org/officeDocument/2006/relationships/slideLayout" Target="../slideLayouts/slideLayout5.xml" /><Relationship Id="rId6" Type="http://schemas.openxmlformats.org/officeDocument/2006/relationships/slideLayout" Target="../slideLayouts/slideLayout6.xml" /><Relationship Id="rId7" Type="http://schemas.openxmlformats.org/officeDocument/2006/relationships/slideLayout" Target="../slideLayouts/slideLayout7.xml" /><Relationship Id="rId8" Type="http://schemas.openxmlformats.org/officeDocument/2006/relationships/slideLayout" Target="../slideLayouts/slideLayout8.xml" /><Relationship Id="rId9" Type="http://schemas.openxmlformats.org/officeDocument/2006/relationships/slideLayout" Target="../slideLayouts/slideLayout9.xml" /><Relationship Id="rId10" Type="http://schemas.openxmlformats.org/officeDocument/2006/relationships/slideLayout" Target="../slideLayouts/slideLayout10.xml" /><Relationship Id="rId11" Type="http://schemas.openxmlformats.org/officeDocument/2006/relationships/slideLayout" Target="../slideLayouts/slideLayout11.xml" /><Relationship Id="rId1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519772" y="4677984"/>
            <a:ext cx="4104456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  <a:latin typeface="+mn-ea"/>
                <a:ea typeface="+mn-ea"/>
              </a:defRPr>
            </a:lvl1pPr>
          </a:lstStyle>
          <a:p>
            <a:endParaRPr lang="ja-JP" altLang="en-US" dirty="0"/>
          </a:p>
        </p:txBody>
      </p:sp>
      <p:sp>
        <p:nvSpPr>
          <p:cNvPr id="1026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313990"/>
            <a:ext cx="8229600" cy="74559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27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302610"/>
            <a:ext cx="8229600" cy="32110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en-US" altLang="ja-JP" dirty="0" smtClean="0"/>
          </a:p>
          <a:p>
            <a:pPr lvl="5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6 </a:t>
            </a:r>
            <a:r>
              <a:rPr kumimoji="1" lang="ja-JP" altLang="en-US" dirty="0" smtClean="0"/>
              <a:t>レベル</a:t>
            </a:r>
          </a:p>
          <a:p>
            <a:pPr lvl="6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7 </a:t>
            </a:r>
            <a:r>
              <a:rPr kumimoji="1" lang="ja-JP" altLang="en-US" dirty="0" smtClean="0"/>
              <a:t>レベル</a:t>
            </a:r>
          </a:p>
          <a:p>
            <a:pPr lvl="7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8 </a:t>
            </a:r>
            <a:r>
              <a:rPr kumimoji="1" lang="ja-JP" altLang="en-US" dirty="0" smtClean="0"/>
              <a:t>レベル</a:t>
            </a:r>
          </a:p>
          <a:p>
            <a:pPr lvl="8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9 </a:t>
            </a:r>
            <a:r>
              <a:rPr kumimoji="1" lang="ja-JP" altLang="en-US" dirty="0" smtClean="0"/>
              <a:t>レベル</a:t>
            </a:r>
          </a:p>
        </p:txBody>
      </p:sp>
      <p:sp>
        <p:nvSpPr>
          <p:cNvPr id="1028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4677984"/>
            <a:ext cx="1882552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  <a:latin typeface="+mn-lt"/>
                <a:ea typeface="+mn-ea"/>
              </a:defRPr>
            </a:lvl1pPr>
          </a:lstStyle>
          <a:p>
            <a:fld id="{3E220A51-F8EA-429A-8E6F-F02BE74E28F7}" type="datetimeFigureOut">
              <a:rPr lang="ja-JP" altLang="en-US" smtClean="0"/>
              <a:pPr/>
              <a:t>2015/3/10</a:t>
            </a:fld>
            <a:endParaRPr lang="ja-JP" altLang="en-US" dirty="0"/>
          </a:p>
        </p:txBody>
      </p:sp>
      <p:sp>
        <p:nvSpPr>
          <p:cNvPr id="1029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768244" y="4677984"/>
            <a:ext cx="1918556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  <a:latin typeface="+mn-lt"/>
                <a:ea typeface="+mn-ea"/>
              </a:defRPr>
            </a:lvl1pPr>
          </a:lstStyle>
          <a:p>
            <a:fld id="{2C9400E4-C46D-48FA-AEA0-ED136F70A0E5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b="0" kern="1200">
          <a:solidFill>
            <a:schemeClr val="tx1"/>
          </a:solidFill>
          <a:latin typeface="+mj-ea"/>
          <a:ea typeface="+mj-ea"/>
          <a:cs typeface="+mj-cs"/>
        </a:defRPr>
      </a:lvl1pPr>
      <a:lvl2pPr eaLnBrk="1" hangingPunct="1">
        <a:defRPr kumimoji="1">
          <a:solidFill>
            <a:schemeClr val="tx2"/>
          </a:solidFill>
        </a:defRPr>
      </a:lvl2pPr>
      <a:lvl3pPr eaLnBrk="1" hangingPunct="1">
        <a:defRPr kumimoji="1">
          <a:solidFill>
            <a:schemeClr val="tx2"/>
          </a:solidFill>
        </a:defRPr>
      </a:lvl3pPr>
      <a:lvl4pPr eaLnBrk="1" hangingPunct="1">
        <a:defRPr kumimoji="1">
          <a:solidFill>
            <a:schemeClr val="tx2"/>
          </a:solidFill>
        </a:defRPr>
      </a:lvl4pPr>
      <a:lvl5pPr eaLnBrk="1" hangingPunct="1">
        <a:defRPr kumimoji="1">
          <a:solidFill>
            <a:schemeClr val="tx2"/>
          </a:solidFill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457200" indent="-4572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ea"/>
          <a:ea typeface="+mn-ea"/>
          <a:cs typeface="+mn-cs"/>
        </a:defRPr>
      </a:lvl1pPr>
      <a:lvl2pPr marL="914400" indent="-4572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2573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714500" indent="-342900" algn="l" defTabSz="914400" rtl="0" eaLnBrk="1" latinLnBrk="0" hangingPunct="1">
        <a:spcBef>
          <a:spcPct val="20000"/>
        </a:spcBef>
        <a:buSzPct val="100000"/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171700" marR="0" indent="-342900" algn="l" defTabSz="914400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100000"/>
        <a:buFont typeface="Arial" panose="020B0604020202020204" pitchFamily="34" charset="0"/>
        <a:buChar char="•"/>
        <a:tabLst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717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3028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600" kern="1200">
          <a:solidFill>
            <a:schemeClr val="tx1"/>
          </a:solidFill>
          <a:latin typeface="+mn-lt"/>
          <a:ea typeface="+mj-ea"/>
          <a:cs typeface="+mn-cs"/>
        </a:defRPr>
      </a:lvl7pPr>
      <a:lvl8pPr marL="34861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600" kern="1200">
          <a:solidFill>
            <a:schemeClr val="tx1"/>
          </a:solidFill>
          <a:latin typeface="+mn-lt"/>
          <a:ea typeface="+mj-ea"/>
          <a:cs typeface="+mn-cs"/>
        </a:defRPr>
      </a:lvl8pPr>
      <a:lvl9pPr marL="39433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2.xml.rels><?xml version="1.0" encoding="UTF-8"?><Relationships xmlns="http://schemas.openxmlformats.org/package/2006/relationships"><Relationship Id="rId1" Type="http://schemas.openxmlformats.org/officeDocument/2006/relationships/slideLayout" Target="../slideLayouts/slideLayout6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0" name="タイトル 1"/>
          <p:cNvSpPr>
            <a:spLocks noGrp="1"/>
          </p:cNvSpPr>
          <p:nvPr>
            <p:ph type="ctrTitle"/>
          </p:nvPr>
        </p:nvSpPr>
        <p:spPr>
          <a:xfrm>
            <a:off x="2595552" y="50946"/>
            <a:ext cx="3811370" cy="507377"/>
          </a:xfrm>
        </p:spPr>
        <p:txBody>
          <a:bodyPr>
            <a:normAutofit fontScale="90000"/>
          </a:bodyPr>
          <a:lstStyle/>
          <a:p>
            <a:r>
              <a:rPr kumimoji="1" lang="ja-JP" altLang="en-US" sz="3200" b="1" dirty="0"/>
              <a:t>広川町多文化共生施策</a:t>
            </a:r>
            <a:endParaRPr kumimoji="1" lang="ja-JP" altLang="en-US" b="1" dirty="0"/>
          </a:p>
        </p:txBody>
      </p:sp>
      <p:sp>
        <p:nvSpPr>
          <p:cNvPr id="1101" name="サブタイトル 2"/>
          <p:cNvSpPr>
            <a:spLocks noGrp="1"/>
          </p:cNvSpPr>
          <p:nvPr>
            <p:ph type="subTitle" idx="1"/>
          </p:nvPr>
        </p:nvSpPr>
        <p:spPr>
          <a:xfrm>
            <a:off x="180000" y="611443"/>
            <a:ext cx="8497792" cy="1309710"/>
          </a:xfrm>
          <a:ln>
            <a:solidFill>
              <a:srgbClr val="FF0000"/>
            </a:solidFill>
          </a:ln>
        </p:spPr>
        <p:txBody>
          <a:bodyPr>
            <a:normAutofit/>
          </a:bodyPr>
          <a:lstStyle/>
          <a:p>
            <a:r>
              <a:rPr kumimoji="1" lang="ja-JP" altLang="en-US" sz="2000"/>
              <a:t>①多様性を認めあうまちづくり</a:t>
            </a:r>
            <a:endParaRPr kumimoji="1" lang="ja-JP" altLang="en-US"/>
          </a:p>
          <a:p>
            <a:endParaRPr kumimoji="1" lang="ja-JP" altLang="en-US" sz="2000"/>
          </a:p>
          <a:p>
            <a:endParaRPr kumimoji="1" lang="ja-JP" altLang="en-US" sz="1800"/>
          </a:p>
        </p:txBody>
      </p:sp>
      <p:sp>
        <p:nvSpPr>
          <p:cNvPr id="1112" name="サブタイトル 12"/>
          <p:cNvSpPr/>
          <p:nvPr/>
        </p:nvSpPr>
        <p:spPr>
          <a:xfrm>
            <a:off x="348961" y="2355823"/>
            <a:ext cx="8229600" cy="14384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/>
                </a:solidFill>
                <a:latin typeface="+mn-ea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SzPct val="100000"/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marR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None/>
              <a:tabLst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j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j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kumimoji="1" lang="ja-JP" altLang="en-US"/>
          </a:p>
        </p:txBody>
      </p:sp>
      <p:sp>
        <p:nvSpPr>
          <p:cNvPr id="1113" name="テキスト 13"/>
          <p:cNvSpPr txBox="1"/>
          <p:nvPr/>
        </p:nvSpPr>
        <p:spPr>
          <a:xfrm>
            <a:off x="598257" y="1097468"/>
            <a:ext cx="1656930" cy="337661"/>
          </a:xfrm>
          <a:prstGeom prst="rect"/>
          <a:ln>
            <a:solidFill>
              <a:srgbClr val="FF0000"/>
            </a:solidFill>
          </a:ln>
        </p:spPr>
        <p:txBody>
          <a:bodyPr wrap="square">
            <a:spAutoFit/>
          </a:bodyPr>
          <a:p>
            <a:pPr>
              <a:defRPr lang="ja-JP" altLang="en-US"/>
            </a:pPr>
            <a:r>
              <a:rPr kumimoji="1" lang="ja-JP" altLang="en-US" sz="1600"/>
              <a:t>交流</a:t>
            </a:r>
            <a:r>
              <a:rPr kumimoji="1" lang="ja-JP" altLang="en-US" sz="1600"/>
              <a:t>機会の</a:t>
            </a:r>
            <a:r>
              <a:rPr kumimoji="1" lang="ja-JP" altLang="en-US" sz="1600"/>
              <a:t>創出</a:t>
            </a:r>
            <a:endParaRPr lang="ja-JP" altLang="en-US"/>
          </a:p>
        </p:txBody>
      </p:sp>
      <p:sp>
        <p:nvSpPr>
          <p:cNvPr id="1114" name="テキスト 14"/>
          <p:cNvSpPr txBox="1"/>
          <p:nvPr/>
        </p:nvSpPr>
        <p:spPr>
          <a:xfrm>
            <a:off x="1647104" y="1491750"/>
            <a:ext cx="2346482" cy="337661"/>
          </a:xfrm>
          <a:prstGeom prst="rect"/>
          <a:ln>
            <a:solidFill>
              <a:srgbClr val="FF0000"/>
            </a:solidFill>
          </a:ln>
        </p:spPr>
        <p:txBody>
          <a:bodyPr wrap="square">
            <a:spAutoFit/>
          </a:bodyPr>
          <a:p>
            <a:pPr>
              <a:defRPr lang="ja-JP" altLang="en-US"/>
            </a:pPr>
            <a:r>
              <a:rPr lang="ja-JP" altLang="en-US" sz="1600"/>
              <a:t>国際理解教育の推進</a:t>
            </a:r>
            <a:endParaRPr lang="ja-JP" altLang="en-US"/>
          </a:p>
        </p:txBody>
      </p:sp>
      <p:sp>
        <p:nvSpPr>
          <p:cNvPr id="1115" name="テキスト 15"/>
          <p:cNvSpPr txBox="1"/>
          <p:nvPr/>
        </p:nvSpPr>
        <p:spPr>
          <a:xfrm>
            <a:off x="4142626" y="1491750"/>
            <a:ext cx="2877764" cy="337661"/>
          </a:xfrm>
          <a:prstGeom prst="rect"/>
          <a:ln>
            <a:solidFill>
              <a:srgbClr val="FF0000"/>
            </a:solidFill>
          </a:ln>
        </p:spPr>
        <p:txBody>
          <a:bodyPr wrap="square">
            <a:spAutoFit/>
          </a:bodyPr>
          <a:p>
            <a:pPr>
              <a:defRPr lang="ja-JP" altLang="en-US"/>
            </a:pPr>
            <a:r>
              <a:rPr lang="ja-JP" altLang="en-US" sz="1600"/>
              <a:t>多文化共生の意識啓発や醸成</a:t>
            </a:r>
            <a:endParaRPr lang="ja-JP" altLang="en-US"/>
          </a:p>
        </p:txBody>
      </p:sp>
      <p:sp>
        <p:nvSpPr>
          <p:cNvPr id="1116" name="テキスト 16"/>
          <p:cNvSpPr txBox="1"/>
          <p:nvPr/>
        </p:nvSpPr>
        <p:spPr>
          <a:xfrm>
            <a:off x="5730612" y="1059750"/>
            <a:ext cx="2155485" cy="337661"/>
          </a:xfrm>
          <a:prstGeom prst="rect"/>
          <a:ln>
            <a:solidFill>
              <a:srgbClr val="FF0000"/>
            </a:solidFill>
          </a:ln>
        </p:spPr>
        <p:txBody>
          <a:bodyPr wrap="square">
            <a:spAutoFit/>
          </a:bodyPr>
          <a:p>
            <a:pPr>
              <a:defRPr lang="ja-JP" altLang="en-US"/>
            </a:pPr>
            <a:r>
              <a:rPr lang="ja-JP" altLang="en-US" sz="1600"/>
              <a:t>諸外国との交流推進</a:t>
            </a:r>
            <a:endParaRPr lang="ja-JP" altLang="en-US"/>
          </a:p>
        </p:txBody>
      </p:sp>
      <p:sp>
        <p:nvSpPr>
          <p:cNvPr id="1117" name="サブタイトル 17"/>
          <p:cNvSpPr/>
          <p:nvPr/>
        </p:nvSpPr>
        <p:spPr>
          <a:xfrm>
            <a:off x="180113" y="2067750"/>
            <a:ext cx="8499551" cy="1364230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/>
                </a:solidFill>
                <a:latin typeface="+mn-ea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SzPct val="100000"/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marR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None/>
              <a:tabLst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j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j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sz="2000"/>
              <a:t>②コミュニケーションでつながるまちづくり</a:t>
            </a:r>
            <a:endParaRPr kumimoji="1" lang="ja-JP" altLang="en-US"/>
          </a:p>
          <a:p>
            <a:endParaRPr kumimoji="1" lang="ja-JP" altLang="en-US" sz="2000"/>
          </a:p>
          <a:p>
            <a:endParaRPr kumimoji="1" lang="ja-JP" altLang="en-US" sz="1800"/>
          </a:p>
        </p:txBody>
      </p:sp>
      <p:sp>
        <p:nvSpPr>
          <p:cNvPr id="1119" name="テキスト 19"/>
          <p:cNvSpPr txBox="1"/>
          <p:nvPr/>
        </p:nvSpPr>
        <p:spPr>
          <a:xfrm>
            <a:off x="552749" y="2562729"/>
            <a:ext cx="2998501" cy="337661"/>
          </a:xfrm>
          <a:prstGeom prst="rect"/>
          <a:ln>
            <a:solidFill>
              <a:srgbClr val="0070C0"/>
            </a:solidFill>
          </a:ln>
        </p:spPr>
        <p:txBody>
          <a:bodyPr wrap="square">
            <a:spAutoFit/>
          </a:bodyPr>
          <a:p>
            <a:pPr>
              <a:defRPr lang="ja-JP" altLang="en-US"/>
            </a:pPr>
            <a:r>
              <a:rPr lang="ja-JP" altLang="en-US" sz="1600"/>
              <a:t>やさしい日本語の普及･啓発</a:t>
            </a:r>
            <a:endParaRPr lang="ja-JP" altLang="en-US"/>
          </a:p>
        </p:txBody>
      </p:sp>
      <p:sp>
        <p:nvSpPr>
          <p:cNvPr id="1120" name="テキスト 20"/>
          <p:cNvSpPr txBox="1"/>
          <p:nvPr/>
        </p:nvSpPr>
        <p:spPr>
          <a:xfrm>
            <a:off x="4860000" y="2562729"/>
            <a:ext cx="3026097" cy="337661"/>
          </a:xfrm>
          <a:prstGeom prst="rect"/>
          <a:ln>
            <a:solidFill>
              <a:srgbClr val="0070C0"/>
            </a:solidFill>
          </a:ln>
        </p:spPr>
        <p:txBody>
          <a:bodyPr wrap="square">
            <a:spAutoFit/>
          </a:bodyPr>
          <a:p>
            <a:pPr>
              <a:defRPr lang="ja-JP" altLang="en-US"/>
            </a:pPr>
            <a:r>
              <a:rPr lang="ja-JP" altLang="en-US" sz="1600"/>
              <a:t>地域で活躍できる環境づくり</a:t>
            </a:r>
            <a:endParaRPr lang="ja-JP" altLang="en-US"/>
          </a:p>
        </p:txBody>
      </p:sp>
      <p:sp>
        <p:nvSpPr>
          <p:cNvPr id="1121" name="テキスト 21"/>
          <p:cNvSpPr txBox="1"/>
          <p:nvPr/>
        </p:nvSpPr>
        <p:spPr>
          <a:xfrm>
            <a:off x="2193626" y="3013179"/>
            <a:ext cx="4321341" cy="337661"/>
          </a:xfrm>
          <a:prstGeom prst="rect"/>
          <a:ln>
            <a:solidFill>
              <a:srgbClr val="0070C0"/>
            </a:solidFill>
          </a:ln>
        </p:spPr>
        <p:txBody>
          <a:bodyPr wrap="square">
            <a:spAutoFit/>
          </a:bodyPr>
          <a:p>
            <a:pPr>
              <a:defRPr lang="ja-JP" altLang="en-US"/>
            </a:pPr>
            <a:r>
              <a:rPr lang="ja-JP" altLang="en-US" sz="1600"/>
              <a:t>日本語教育によるコミュニケーションの支援</a:t>
            </a:r>
            <a:endParaRPr lang="ja-JP" altLang="en-US"/>
          </a:p>
        </p:txBody>
      </p:sp>
      <p:sp>
        <p:nvSpPr>
          <p:cNvPr id="1118" name="サブタイトル 18"/>
          <p:cNvSpPr/>
          <p:nvPr/>
        </p:nvSpPr>
        <p:spPr>
          <a:xfrm>
            <a:off x="180000" y="3606175"/>
            <a:ext cx="8499660" cy="1262035"/>
          </a:xfrm>
          <a:prstGeom prst="rect">
            <a:avLst/>
          </a:prstGeom>
          <a:ln>
            <a:solidFill>
              <a:srgbClr val="00B050"/>
            </a:solidFill>
          </a:ln>
        </p:spPr>
        <p:txBody>
          <a:bodyPr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/>
                </a:solidFill>
                <a:latin typeface="+mn-ea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SzPct val="100000"/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marR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None/>
              <a:tabLst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j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j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sz="2000"/>
              <a:t>③誰もが安心して暮らせるまちづくり</a:t>
            </a:r>
            <a:endParaRPr kumimoji="1" lang="ja-JP" altLang="en-US"/>
          </a:p>
          <a:p>
            <a:endParaRPr kumimoji="1" lang="ja-JP" altLang="en-US" sz="2000"/>
          </a:p>
          <a:p>
            <a:endParaRPr kumimoji="1" lang="ja-JP" altLang="en-US" sz="1800"/>
          </a:p>
        </p:txBody>
      </p:sp>
      <p:sp>
        <p:nvSpPr>
          <p:cNvPr id="1122" name="テキスト 22"/>
          <p:cNvSpPr txBox="1"/>
          <p:nvPr/>
        </p:nvSpPr>
        <p:spPr>
          <a:xfrm>
            <a:off x="555935" y="4019626"/>
            <a:ext cx="3275383" cy="337661"/>
          </a:xfrm>
          <a:prstGeom prst="rect"/>
          <a:ln>
            <a:solidFill>
              <a:srgbClr val="00B050"/>
            </a:solidFill>
          </a:ln>
        </p:spPr>
        <p:txBody>
          <a:bodyPr wrap="square">
            <a:spAutoFit/>
          </a:bodyPr>
          <a:p>
            <a:pPr>
              <a:defRPr lang="ja-JP" altLang="en-US"/>
            </a:pPr>
            <a:r>
              <a:rPr lang="ja-JP" altLang="en-US" sz="1600"/>
              <a:t>災害時における支援体制の整備</a:t>
            </a:r>
            <a:endParaRPr lang="ja-JP" altLang="en-US"/>
          </a:p>
        </p:txBody>
      </p:sp>
      <p:sp>
        <p:nvSpPr>
          <p:cNvPr id="1123" name="テキスト 23"/>
          <p:cNvSpPr txBox="1"/>
          <p:nvPr/>
        </p:nvSpPr>
        <p:spPr>
          <a:xfrm>
            <a:off x="1647017" y="4465230"/>
            <a:ext cx="2419486" cy="337661"/>
          </a:xfrm>
          <a:prstGeom prst="rect"/>
          <a:ln>
            <a:solidFill>
              <a:srgbClr val="00B050"/>
            </a:solidFill>
          </a:ln>
        </p:spPr>
        <p:txBody>
          <a:bodyPr wrap="square">
            <a:spAutoFit/>
          </a:bodyPr>
          <a:p>
            <a:pPr>
              <a:defRPr lang="ja-JP" altLang="en-US"/>
            </a:pPr>
            <a:r>
              <a:rPr lang="ja-JP" altLang="en-US" sz="1600"/>
              <a:t>子育てや教育環境の充実</a:t>
            </a:r>
            <a:endParaRPr lang="ja-JP" altLang="en-US"/>
          </a:p>
        </p:txBody>
      </p:sp>
      <p:sp>
        <p:nvSpPr>
          <p:cNvPr id="1124" name="テキスト 24"/>
          <p:cNvSpPr txBox="1"/>
          <p:nvPr/>
        </p:nvSpPr>
        <p:spPr>
          <a:xfrm>
            <a:off x="4142626" y="4465230"/>
            <a:ext cx="2631853" cy="337661"/>
          </a:xfrm>
          <a:prstGeom prst="rect"/>
          <a:ln>
            <a:solidFill>
              <a:srgbClr val="00B050"/>
            </a:solidFill>
          </a:ln>
        </p:spPr>
        <p:txBody>
          <a:bodyPr wrap="square">
            <a:spAutoFit/>
          </a:bodyPr>
          <a:p>
            <a:pPr>
              <a:defRPr lang="ja-JP" altLang="en-US"/>
            </a:pPr>
            <a:r>
              <a:rPr lang="ja-JP" altLang="en-US" sz="1600"/>
              <a:t>民間団体や事業所との連携</a:t>
            </a:r>
            <a:endParaRPr lang="ja-JP" altLang="en-US"/>
          </a:p>
        </p:txBody>
      </p:sp>
      <p:sp>
        <p:nvSpPr>
          <p:cNvPr id="1125" name="テキスト 25"/>
          <p:cNvSpPr txBox="1"/>
          <p:nvPr/>
        </p:nvSpPr>
        <p:spPr>
          <a:xfrm>
            <a:off x="5507382" y="4019626"/>
            <a:ext cx="2378715" cy="337661"/>
          </a:xfrm>
          <a:prstGeom prst="rect"/>
          <a:ln>
            <a:solidFill>
              <a:srgbClr val="00B050"/>
            </a:solidFill>
          </a:ln>
        </p:spPr>
        <p:txBody>
          <a:bodyPr wrap="square">
            <a:spAutoFit/>
          </a:bodyPr>
          <a:p>
            <a:pPr>
              <a:defRPr lang="ja-JP" altLang="en-US"/>
            </a:pPr>
            <a:r>
              <a:rPr lang="ja-JP" altLang="en-US" sz="1600"/>
              <a:t>生活情報の充実と支援</a:t>
            </a:r>
            <a:endParaRPr lang="ja-JP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0" name=""/>
        <p:cNvGrpSpPr/>
        <p:nvPr/>
      </p:nvGrpSpPr>
      <p:grpSpPr/>
      <p:sp>
        <p:nvSpPr>
          <p:cNvPr id="1159" name="四角形 59"/>
          <p:cNvSpPr>
            <a:spLocks noGrp="1"/>
          </p:cNvSpPr>
          <p:nvPr>
            <p:ph type="title"/>
          </p:nvPr>
        </p:nvSpPr>
        <p:spPr>
          <a:xfrm>
            <a:off x="457198" y="195750"/>
            <a:ext cx="8292317" cy="745592"/>
          </a:xfrm>
          <a:prstGeom prst="rect"/>
        </p:spPr>
        <p:txBody>
          <a:bodyPr>
            <a:normAutofit/>
          </a:bodyPr>
          <a:p>
            <a:r>
              <a:rPr kumimoji="1" lang="ja-JP" altLang="en-US" sz="3200" b="1"/>
              <a:t>特定技能所属機関へご協力いただきたいこと</a:t>
            </a:r>
            <a:endParaRPr kumimoji="1" lang="ja-JP" altLang="en-US" b="1"/>
          </a:p>
        </p:txBody>
      </p:sp>
      <p:sp>
        <p:nvSpPr>
          <p:cNvPr id="1163" name="テキスト 63"/>
          <p:cNvSpPr txBox="1"/>
          <p:nvPr/>
        </p:nvSpPr>
        <p:spPr>
          <a:xfrm>
            <a:off x="756002" y="1419750"/>
            <a:ext cx="7920000" cy="368439"/>
          </a:xfrm>
          <a:prstGeom prst="rect"/>
        </p:spPr>
        <p:txBody>
          <a:bodyPr>
            <a:spAutoFit/>
          </a:bodyPr>
          <a:p>
            <a:pPr>
              <a:defRPr lang="ja-JP" altLang="en-US"/>
            </a:pPr>
            <a:r>
              <a:rPr lang="ja-JP" altLang="en-US"/>
              <a:t>・外国人が居住する行政区行事への外国人の参加協力</a:t>
            </a:r>
            <a:endParaRPr lang="ja-JP" altLang="en-US"/>
          </a:p>
        </p:txBody>
      </p:sp>
      <p:sp>
        <p:nvSpPr>
          <p:cNvPr id="1164" name="テキスト 64"/>
          <p:cNvSpPr txBox="1"/>
          <p:nvPr/>
        </p:nvSpPr>
        <p:spPr>
          <a:xfrm>
            <a:off x="756000" y="987750"/>
            <a:ext cx="7920000" cy="368439"/>
          </a:xfrm>
          <a:prstGeom prst="rect"/>
        </p:spPr>
        <p:txBody>
          <a:bodyPr>
            <a:spAutoFit/>
          </a:bodyPr>
          <a:p>
            <a:pPr>
              <a:defRPr lang="ja-JP" altLang="en-US"/>
            </a:pPr>
            <a:r>
              <a:rPr lang="ja-JP" altLang="en-US"/>
              <a:t>・町イベントへの外国人の参加協力</a:t>
            </a:r>
            <a:endParaRPr lang="ja-JP" altLang="en-US"/>
          </a:p>
        </p:txBody>
      </p:sp>
      <p:sp>
        <p:nvSpPr>
          <p:cNvPr id="1165" name="テキスト 65"/>
          <p:cNvSpPr txBox="1"/>
          <p:nvPr/>
        </p:nvSpPr>
        <p:spPr>
          <a:xfrm>
            <a:off x="756003" y="1851750"/>
            <a:ext cx="7920000" cy="368439"/>
          </a:xfrm>
          <a:prstGeom prst="rect"/>
        </p:spPr>
        <p:txBody>
          <a:bodyPr>
            <a:spAutoFit/>
          </a:bodyPr>
          <a:p>
            <a:pPr>
              <a:defRPr lang="ja-JP" altLang="en-US"/>
            </a:pPr>
            <a:r>
              <a:rPr lang="ja-JP" altLang="en-US"/>
              <a:t>・外国人に関する町の調査への協力</a:t>
            </a:r>
            <a:endParaRPr lang="ja-JP" altLang="en-US"/>
          </a:p>
        </p:txBody>
      </p:sp>
      <p:sp>
        <p:nvSpPr>
          <p:cNvPr id="1166" name="テキスト 66"/>
          <p:cNvSpPr txBox="1"/>
          <p:nvPr/>
        </p:nvSpPr>
        <p:spPr>
          <a:xfrm>
            <a:off x="757039" y="2283750"/>
            <a:ext cx="4245337" cy="368439"/>
          </a:xfrm>
          <a:prstGeom prst="rect"/>
        </p:spPr>
        <p:txBody>
          <a:bodyPr wrap="square">
            <a:spAutoFit/>
          </a:bodyPr>
          <a:p>
            <a:pPr>
              <a:defRPr lang="ja-JP" altLang="en-US"/>
            </a:pPr>
            <a:r>
              <a:rPr lang="ja-JP" altLang="en-US"/>
              <a:t>・日本語教室開設検討への協力</a:t>
            </a:r>
            <a:endParaRPr lang="ja-JP" altLang="en-US"/>
          </a:p>
        </p:txBody>
      </p:sp>
      <p:sp>
        <p:nvSpPr>
          <p:cNvPr id="1167" name="テキスト 67"/>
          <p:cNvSpPr txBox="1"/>
          <p:nvPr/>
        </p:nvSpPr>
        <p:spPr>
          <a:xfrm>
            <a:off x="755770" y="2715750"/>
            <a:ext cx="4681015" cy="368439"/>
          </a:xfrm>
          <a:prstGeom prst="rect"/>
        </p:spPr>
        <p:txBody>
          <a:bodyPr wrap="square">
            <a:spAutoFit/>
          </a:bodyPr>
          <a:p>
            <a:pPr>
              <a:defRPr lang="ja-JP" altLang="en-US"/>
            </a:pPr>
            <a:r>
              <a:rPr lang="ja-JP" altLang="en-US"/>
              <a:t>・外国人の行政手続、生活支援への協力</a:t>
            </a:r>
            <a:endParaRPr lang="ja-JP" altLang="en-US"/>
          </a:p>
        </p:txBody>
      </p:sp>
      <p:sp>
        <p:nvSpPr>
          <p:cNvPr id="1168" name="テキスト 68"/>
          <p:cNvSpPr txBox="1"/>
          <p:nvPr/>
        </p:nvSpPr>
        <p:spPr>
          <a:xfrm>
            <a:off x="755770" y="3219750"/>
            <a:ext cx="4681015" cy="368439"/>
          </a:xfrm>
          <a:prstGeom prst="rect"/>
        </p:spPr>
        <p:txBody>
          <a:bodyPr wrap="square">
            <a:spAutoFit/>
          </a:bodyPr>
          <a:p>
            <a:pPr>
              <a:defRPr lang="ja-JP" altLang="en-US"/>
            </a:pPr>
            <a:r>
              <a:rPr lang="ja-JP" altLang="en-US"/>
              <a:t>・災害時における外国人支援への協力</a:t>
            </a:r>
            <a:endParaRPr lang="ja-JP" alt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標準">
  <a:themeElements>
    <a:clrScheme name="標準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標準">
      <a:majorFont>
        <a:latin typeface="游ゴシック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標準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  <a:tileRect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  <a:tileRect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標準">
  <a:themeElements>
    <a:clrScheme name="標準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標準">
      <a:majorFont>
        <a:latin typeface="游ゴシック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標準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  <a:tileRect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  <a:tileRect/>
        </a:gradFill>
      </a:bgFillStyleLst>
    </a:fmtScheme>
  </a:themeElements>
  <a:objectDefaults/>
  <a:extraClrSchemeLst/>
</a:theme>
</file>

<file path=docProps/app.xml><?xml version="1.0" encoding="utf-8"?>
<Properties xmlns:vt="http://schemas.openxmlformats.org/officeDocument/2006/docPropsVTypes" xmlns="http://schemas.openxmlformats.org/officeDocument/2006/extended-properties">
  <Application>JUST Focus</Application>
  <Company>Dynabook</Company>
  <AppVersion>5.0.2</AppVersion>
  <PresentationFormat>ユーザー設定</PresentationFormat>
  <Slides>2</Slides>
  <Notes>0</Notes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creator>那須大輔</dc:creator>
  <cp:lastModifiedBy>那須大輔</cp:lastModifiedBy>
  <dcterms:created xsi:type="dcterms:W3CDTF">2025-04-21T02:14:41Z</dcterms:created>
  <dcterms:modified xsi:type="dcterms:W3CDTF">2025-04-21T03:50:56Z</dcterms:modified>
  <cp:revision>2</cp:revision>
</cp:coreProperties>
</file>

<file path=docProps/custom.xml><?xml version="1.0" encoding="utf-8"?>
<Properties xmlns:vt="http://schemas.openxmlformats.org/officeDocument/2006/docPropsVTypes" xmlns="http://schemas.openxmlformats.org/officeDocument/2006/custom-properties"/>
</file>